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2" r:id="rId4"/>
    <p:sldId id="259" r:id="rId5"/>
    <p:sldId id="260" r:id="rId6"/>
    <p:sldId id="270" r:id="rId7"/>
    <p:sldId id="261" r:id="rId8"/>
    <p:sldId id="273" r:id="rId9"/>
    <p:sldId id="266" r:id="rId10"/>
    <p:sldId id="267" r:id="rId11"/>
    <p:sldId id="274" r:id="rId12"/>
    <p:sldId id="263" r:id="rId13"/>
    <p:sldId id="265" r:id="rId14"/>
    <p:sldId id="275" r:id="rId15"/>
    <p:sldId id="264" r:id="rId16"/>
    <p:sldId id="271" r:id="rId17"/>
    <p:sldId id="276" r:id="rId18"/>
    <p:sldId id="268" r:id="rId19"/>
    <p:sldId id="278" r:id="rId20"/>
    <p:sldId id="279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1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C86E9-2BC6-4CF0-B284-D0FF78C0187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CCF5-6953-4DBC-A66D-867FB4A66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2E9C3F6-2A0E-4BA0-B511-D011E9AFEAF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6B59FB5-1C91-4A9C-9B7E-56CE3FA816C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B79762A-38F6-48CB-B89F-3D27D1A0EC6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66DF91D-D222-4F60-8A12-C0E2F2FD747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F00BE8E-8CD1-43B2-B2BE-3A65495194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F00BE8E-8CD1-43B2-B2BE-3A65495194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D25EB18-E76D-4250-8E7F-C0740A56C19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AA2AD41-F556-407D-B9DD-9F4278D0C4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AA2AD41-F556-407D-B9DD-9F4278D0C4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BE00368-937D-4E0D-B420-FAD86099E96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ACA4C80-DDB2-4B8F-9505-E5D02288CE0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4850683-77CA-4EBE-902A-D33C2054110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EB4E15-B4AF-4C25-810A-80A895B51DF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EF0C102-E92D-4AA4-9F68-5A5C9C49B70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4850683-77CA-4EBE-902A-D33C2054110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CBD3AA6-1021-4914-8512-D6DEF7D07E2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D54248F-6003-4300-B706-585BFE180D4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D54248F-6003-4300-B706-585BFE180D4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AB4DC94-151C-41E3-ABCB-5CA43AD30B9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2E250A7-50B3-4BF6-BEE6-9D7761DCE95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D9D8107-076A-43EB-A379-33D89AAF1C0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4215309" y="522077"/>
            <a:ext cx="3761382" cy="848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>
                <a:solidFill>
                  <a:schemeClr val="bg1"/>
                </a:solidFill>
                <a:latin typeface="Segoe Print" pitchFamily="2" charset="0"/>
                <a:ea typeface="Segoe Print" pitchFamily="2" charset="0"/>
                <a:cs typeface="Segoe Print" pitchFamily="2" charset="0"/>
              </a:rPr>
              <a:t>24 октября</a:t>
            </a:r>
            <a:endParaRPr lang="en-US">
              <a:solidFill>
                <a:schemeClr val="bg1"/>
              </a:solidFill>
              <a:latin typeface="Segoe Print" pitchFamily="2" charset="0"/>
              <a:ea typeface="Segoe Print" pitchFamily="2" charset="0"/>
              <a:cs typeface="Segoe Print" pitchFamily="2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3285071" y="1370234"/>
            <a:ext cx="6731735" cy="91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>
                <a:solidFill>
                  <a:schemeClr val="bg1"/>
                </a:solidFill>
                <a:latin typeface="Segoe Print" pitchFamily="2" charset="0"/>
                <a:ea typeface="Segoe Print" pitchFamily="2" charset="0"/>
                <a:cs typeface="Segoe Print" pitchFamily="2" charset="0"/>
              </a:rPr>
              <a:t>Классная работа</a:t>
            </a:r>
            <a:endParaRPr lang="en-US">
              <a:solidFill>
                <a:schemeClr val="bg1"/>
              </a:solidFill>
              <a:latin typeface="Segoe Print" pitchFamily="2" charset="0"/>
              <a:ea typeface="Segoe Print" pitchFamily="2" charset="0"/>
              <a:cs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138456" y="-381000"/>
            <a:ext cx="12710060" cy="7239000"/>
          </a:xfrm>
          <a:prstGeom prst="rect">
            <a:avLst/>
          </a:prstGeom>
          <a:noFill/>
        </p:spPr>
      </p:pic>
      <p:sp>
        <p:nvSpPr>
          <p:cNvPr id="3" name="Текст. поле 2"/>
          <p:cNvSpPr txBox="1"/>
          <p:nvPr/>
        </p:nvSpPr>
        <p:spPr>
          <a:xfrm>
            <a:off x="3361203" y="359038"/>
            <a:ext cx="6157110" cy="122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Segoe Print" pitchFamily="2" charset="0"/>
                <a:ea typeface="Segoe Print" pitchFamily="2" charset="0"/>
                <a:cs typeface="Segoe Print" pitchFamily="2" charset="0"/>
              </a:rPr>
              <a:t>План урока</a:t>
            </a:r>
            <a:r>
              <a:rPr lang="ru-RU" b="1">
                <a:solidFill>
                  <a:srgbClr val="C00000"/>
                </a:solidFill>
                <a:latin typeface="Segoe Print" pitchFamily="2" charset="0"/>
                <a:ea typeface="Segoe Print" pitchFamily="2" charset="0"/>
                <a:cs typeface="Segoe Print" pitchFamily="2" charset="0"/>
              </a:rPr>
              <a:t>:</a:t>
            </a:r>
            <a:endParaRPr lang="en-US" b="1">
              <a:solidFill>
                <a:srgbClr val="C00000"/>
              </a:solidFill>
              <a:latin typeface="Segoe Print" pitchFamily="2" charset="0"/>
              <a:ea typeface="Segoe Print" pitchFamily="2" charset="0"/>
              <a:cs typeface="Segoe Print" pitchFamily="2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379604" y="1955609"/>
            <a:ext cx="8090395" cy="3561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1. Единицы массы - тонна и центнер</a:t>
            </a:r>
          </a:p>
          <a:p>
            <a:r>
              <a:rPr lang="ru-RU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2. Выполнить задания</a:t>
            </a:r>
          </a:p>
          <a:p>
            <a:r>
              <a:rPr lang="ru-RU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3. Работа по учебнику</a:t>
            </a:r>
          </a:p>
          <a:p>
            <a:endParaRPr lang="ru-RU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endParaRPr lang="en-US">
              <a:latin typeface="Forte" pitchFamily="66" charset="0"/>
              <a:ea typeface="Forte" pitchFamily="66" charset="0"/>
              <a:cs typeface="Forte" pitchFamily="66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37573" y="699292"/>
            <a:ext cx="3683821" cy="615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259030" y="-335157"/>
            <a:ext cx="12710060" cy="7193157"/>
          </a:xfrm>
          <a:prstGeom prst="rect">
            <a:avLst/>
          </a:prstGeom>
          <a:noFill/>
        </p:spPr>
      </p:pic>
      <p:sp>
        <p:nvSpPr>
          <p:cNvPr id="3" name="Текст. поле 2"/>
          <p:cNvSpPr txBox="1"/>
          <p:nvPr/>
        </p:nvSpPr>
        <p:spPr>
          <a:xfrm>
            <a:off x="1383978" y="2374302"/>
            <a:ext cx="9729278" cy="91752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/>
              <a:t>1 ц = 100 кг                 1 т = 1000 кг</a:t>
            </a:r>
            <a:endParaRPr lang="en-US" b="1"/>
          </a:p>
        </p:txBody>
      </p:sp>
      <p:sp>
        <p:nvSpPr>
          <p:cNvPr id="4" name="Текст. поле 3"/>
          <p:cNvSpPr txBox="1"/>
          <p:nvPr/>
        </p:nvSpPr>
        <p:spPr>
          <a:xfrm>
            <a:off x="2345668" y="355063"/>
            <a:ext cx="8367177" cy="113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Запиши и запомни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259030" y="-545793"/>
            <a:ext cx="12710060" cy="7374374"/>
          </a:xfrm>
          <a:prstGeom prst="rect">
            <a:avLst/>
          </a:prstGeom>
          <a:noFill/>
        </p:spPr>
      </p:pic>
      <p:sp>
        <p:nvSpPr>
          <p:cNvPr id="11" name="Текст. поле 10"/>
          <p:cNvSpPr txBox="1"/>
          <p:nvPr/>
        </p:nvSpPr>
        <p:spPr>
          <a:xfrm>
            <a:off x="288837" y="1273167"/>
            <a:ext cx="11599123" cy="3736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3000 кг =  </a:t>
            </a:r>
            <a:r>
              <a:rPr lang="ru-RU" sz="5400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т</a:t>
            </a:r>
          </a:p>
          <a:p>
            <a:pPr>
              <a:lnSpc>
                <a:spcPct val="150000"/>
              </a:lnSpc>
            </a:pP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5970 кг =    т        кг =   т   ц      кг </a:t>
            </a:r>
          </a:p>
          <a:p>
            <a:pPr>
              <a:lnSpc>
                <a:spcPct val="150000"/>
              </a:lnSpc>
            </a:pP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150 000 кг =     т =       ц</a:t>
            </a:r>
            <a:endParaRPr lang="ru-RU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12" name="Текст. поле 11"/>
          <p:cNvSpPr txBox="1"/>
          <p:nvPr/>
        </p:nvSpPr>
        <p:spPr>
          <a:xfrm>
            <a:off x="3663681" y="1607611"/>
            <a:ext cx="653686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</a:t>
            </a:r>
            <a:r>
              <a:rPr lang="ru-RU"/>
              <a:t> </a:t>
            </a:r>
            <a:endParaRPr lang="en-US"/>
          </a:p>
        </p:txBody>
      </p:sp>
      <p:sp>
        <p:nvSpPr>
          <p:cNvPr id="13" name="Текст. поле 12"/>
          <p:cNvSpPr txBox="1"/>
          <p:nvPr/>
        </p:nvSpPr>
        <p:spPr>
          <a:xfrm>
            <a:off x="3663681" y="2789498"/>
            <a:ext cx="3272065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5   970      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Текст. поле 13"/>
          <p:cNvSpPr txBox="1"/>
          <p:nvPr/>
        </p:nvSpPr>
        <p:spPr>
          <a:xfrm>
            <a:off x="7472377" y="2789499"/>
            <a:ext cx="3472135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5   9   70 </a:t>
            </a:r>
            <a:endParaRPr lang="en-US"/>
          </a:p>
        </p:txBody>
      </p:sp>
      <p:sp>
        <p:nvSpPr>
          <p:cNvPr id="15" name="Текст. поле 14"/>
          <p:cNvSpPr txBox="1"/>
          <p:nvPr/>
        </p:nvSpPr>
        <p:spPr>
          <a:xfrm>
            <a:off x="4397937" y="4067453"/>
            <a:ext cx="1024614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15</a:t>
            </a:r>
            <a:endParaRPr lang="en-US"/>
          </a:p>
        </p:txBody>
      </p:sp>
      <p:sp>
        <p:nvSpPr>
          <p:cNvPr id="16" name="Текст. поле 15"/>
          <p:cNvSpPr txBox="1"/>
          <p:nvPr/>
        </p:nvSpPr>
        <p:spPr>
          <a:xfrm>
            <a:off x="6431040" y="4067453"/>
            <a:ext cx="1374260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solidFill>
                  <a:srgbClr val="0070C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150</a:t>
            </a:r>
            <a:endParaRPr lang="en-US"/>
          </a:p>
        </p:txBody>
      </p:sp>
      <p:sp>
        <p:nvSpPr>
          <p:cNvPr id="17" name="Текст. поле 16"/>
          <p:cNvSpPr txBox="1"/>
          <p:nvPr/>
        </p:nvSpPr>
        <p:spPr>
          <a:xfrm>
            <a:off x="871074" y="152426"/>
            <a:ext cx="10936315" cy="784625"/>
          </a:xfrm>
          <a:prstGeom prst="rect">
            <a:avLst/>
          </a:prstGeom>
          <a:noFill/>
          <a:ln w="6032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Вставь пропущенные числа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2" animBg="1"/>
      <p:bldP spid="14" grpId="3" animBg="1"/>
      <p:bldP spid="15" grpId="4" animBg="1"/>
      <p:bldP spid="16" grpId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336131" y="-762000"/>
            <a:ext cx="13584775" cy="7620000"/>
          </a:xfrm>
          <a:prstGeom prst="rect">
            <a:avLst/>
          </a:prstGeom>
          <a:noFill/>
        </p:spPr>
      </p:pic>
      <p:sp>
        <p:nvSpPr>
          <p:cNvPr id="3" name="Текст. поле 2"/>
          <p:cNvSpPr txBox="1"/>
          <p:nvPr/>
        </p:nvSpPr>
        <p:spPr>
          <a:xfrm>
            <a:off x="1326224" y="204530"/>
            <a:ext cx="8976166" cy="942167"/>
          </a:xfrm>
          <a:prstGeom prst="rect">
            <a:avLst/>
          </a:prstGeom>
          <a:noFill/>
          <a:ln w="1047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Сколько килограммов?</a:t>
            </a:r>
            <a:endParaRPr lang="en-US" sz="2000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339004" y="1146697"/>
            <a:ext cx="9963387" cy="49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 ц =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                 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кг</a:t>
            </a:r>
          </a:p>
          <a:p>
            <a:pPr>
              <a:lnSpc>
                <a:spcPct val="150000"/>
              </a:lnSpc>
            </a:pP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8 ц =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        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   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кг</a:t>
            </a:r>
          </a:p>
          <a:p>
            <a:pPr>
              <a:lnSpc>
                <a:spcPct val="150000"/>
              </a:lnSpc>
            </a:pP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10 ц =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                  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(кг)</a:t>
            </a:r>
          </a:p>
          <a:p>
            <a:pPr>
              <a:lnSpc>
                <a:spcPct val="150000"/>
              </a:lnSpc>
            </a:pP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2 т =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                     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(кг)</a:t>
            </a:r>
            <a:endParaRPr lang="en-US" sz="20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2178446" y="1481141"/>
            <a:ext cx="4749103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 * 100 = 300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en-US"/>
          </a:p>
        </p:txBody>
      </p:sp>
      <p:sp>
        <p:nvSpPr>
          <p:cNvPr id="9" name="Текст. поле 8"/>
          <p:cNvSpPr txBox="1"/>
          <p:nvPr/>
        </p:nvSpPr>
        <p:spPr>
          <a:xfrm>
            <a:off x="2178446" y="2774543"/>
            <a:ext cx="4749103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8 * 100 = 800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Текст. поле 9"/>
          <p:cNvSpPr txBox="1"/>
          <p:nvPr/>
        </p:nvSpPr>
        <p:spPr>
          <a:xfrm>
            <a:off x="2345668" y="3930845"/>
            <a:ext cx="6102080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10 * 100 = 1000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Текст. поле 10"/>
          <p:cNvSpPr txBox="1"/>
          <p:nvPr/>
        </p:nvSpPr>
        <p:spPr>
          <a:xfrm>
            <a:off x="1980820" y="5175423"/>
            <a:ext cx="5585213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2 * 1000 = 2000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3" animBg="1"/>
      <p:bldP spid="9" grpId="4" animBg="1"/>
      <p:bldP spid="10" grpId="5" animBg="1"/>
      <p:bldP spid="11" grpId="6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351333" y="-762000"/>
            <a:ext cx="13584775" cy="7620000"/>
          </a:xfrm>
          <a:prstGeom prst="rect">
            <a:avLst/>
          </a:prstGeom>
          <a:noFill/>
        </p:spPr>
      </p:pic>
      <p:sp>
        <p:nvSpPr>
          <p:cNvPr id="3" name="Текст. поле 2"/>
          <p:cNvSpPr txBox="1"/>
          <p:nvPr/>
        </p:nvSpPr>
        <p:spPr>
          <a:xfrm>
            <a:off x="1356628" y="189328"/>
            <a:ext cx="8976166" cy="942167"/>
          </a:xfrm>
          <a:prstGeom prst="rect">
            <a:avLst/>
          </a:prstGeom>
          <a:noFill/>
          <a:ln w="1047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Сколько центнеров?</a:t>
            </a:r>
            <a:endParaRPr lang="en-US" sz="2000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247792" y="1601527"/>
            <a:ext cx="11742020" cy="423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т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=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           ц</a:t>
            </a:r>
            <a:endParaRPr lang="en-US" sz="54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т  5 ц 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=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        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                ц</a:t>
            </a:r>
            <a:endParaRPr lang="en-US" sz="54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200 кг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= </a:t>
            </a:r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                    ц</a:t>
            </a:r>
            <a:endParaRPr lang="en-US" sz="54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0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1742148" y="1945597"/>
            <a:ext cx="3654560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 * 10 = 10</a:t>
            </a:r>
            <a:r>
              <a:rPr lang="en-US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en-US"/>
          </a:p>
        </p:txBody>
      </p:sp>
      <p:sp>
        <p:nvSpPr>
          <p:cNvPr id="9" name="Текст. поле 8"/>
          <p:cNvSpPr txBox="1"/>
          <p:nvPr/>
        </p:nvSpPr>
        <p:spPr>
          <a:xfrm>
            <a:off x="3470616" y="3169795"/>
            <a:ext cx="7607078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 * 10 + 5 = 10 + 5 =</a:t>
            </a:r>
            <a:r>
              <a:rPr lang="ru-RU" sz="540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540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15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Текст. поле 9"/>
          <p:cNvSpPr txBox="1"/>
          <p:nvPr/>
        </p:nvSpPr>
        <p:spPr>
          <a:xfrm>
            <a:off x="3067763" y="4393993"/>
            <a:ext cx="6102080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200 : 100 = 2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3" animBg="1"/>
      <p:bldP spid="9" grpId="4" animBg="1"/>
      <p:bldP spid="10" grpId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100484" y="-491465"/>
            <a:ext cx="12710060" cy="7349465"/>
          </a:xfrm>
          <a:prstGeom prst="rect">
            <a:avLst/>
          </a:prstGeom>
          <a:noFill/>
        </p:spPr>
      </p:pic>
      <p:sp>
        <p:nvSpPr>
          <p:cNvPr id="3" name="Текст. поле 2"/>
          <p:cNvSpPr txBox="1"/>
          <p:nvPr/>
        </p:nvSpPr>
        <p:spPr>
          <a:xfrm>
            <a:off x="107152" y="308328"/>
            <a:ext cx="11977696" cy="21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Масса нагруженного автомобиля 1275 кг, а масса груза 275 кг. Чему равна масса самого автомобиля?</a:t>
            </a:r>
            <a:endParaRPr lang="en-US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258434" y="3188619"/>
            <a:ext cx="11826414" cy="231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1275 − 275 = 1000 (кг) = 1 (т) − масса автомобиля.</a:t>
            </a:r>
          </a:p>
          <a:p>
            <a:r>
              <a:rPr lang="en-US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Ответ: масса автомобиля равна 1 т</a:t>
            </a:r>
            <a:endParaRPr lang="en-US" sz="24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38000"/>
          </a:blip>
          <a:srcRect/>
          <a:stretch>
            <a:fillRect/>
          </a:stretch>
        </p:blipFill>
        <p:spPr bwMode="auto">
          <a:xfrm>
            <a:off x="-100484" y="-491465"/>
            <a:ext cx="12710060" cy="7349465"/>
          </a:xfrm>
          <a:prstGeom prst="rect">
            <a:avLst/>
          </a:prstGeom>
          <a:noFill/>
        </p:spPr>
      </p:pic>
      <p:sp>
        <p:nvSpPr>
          <p:cNvPr id="5" name="Текст. поле 4"/>
          <p:cNvSpPr txBox="1"/>
          <p:nvPr/>
        </p:nvSpPr>
        <p:spPr>
          <a:xfrm>
            <a:off x="3150811" y="0"/>
            <a:ext cx="6843199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Задача № </a:t>
            </a:r>
            <a:r>
              <a:rPr lang="ru-RU" sz="5400" b="1" smtClean="0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204</a:t>
            </a:r>
            <a:endParaRPr lang="en-US" sz="1600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186422" y="1440389"/>
            <a:ext cx="5427112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Всего - 100 п.</a:t>
            </a:r>
            <a:endParaRPr lang="en-US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186422" y="2382556"/>
            <a:ext cx="8534400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Лук - 1/5 ч.</a:t>
            </a:r>
            <a:endParaRPr lang="en-US"/>
          </a:p>
        </p:txBody>
      </p:sp>
      <p:sp>
        <p:nvSpPr>
          <p:cNvPr id="8" name="Текст. поле 7"/>
          <p:cNvSpPr txBox="1"/>
          <p:nvPr/>
        </p:nvSpPr>
        <p:spPr>
          <a:xfrm>
            <a:off x="186422" y="3429000"/>
            <a:ext cx="8534400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Салат - ? п., в 2 р. м.</a:t>
            </a:r>
            <a:endParaRPr lang="en-US"/>
          </a:p>
        </p:txBody>
      </p:sp>
      <p:sp>
        <p:nvSpPr>
          <p:cNvPr id="9" name="Текст. поле 8"/>
          <p:cNvSpPr txBox="1"/>
          <p:nvPr/>
        </p:nvSpPr>
        <p:spPr>
          <a:xfrm>
            <a:off x="186422" y="4371167"/>
            <a:ext cx="8534400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Огурцы - ? п.</a:t>
            </a:r>
            <a:endParaRPr lang="en-US"/>
          </a:p>
        </p:txBody>
      </p:sp>
      <p:cxnSp>
        <p:nvCxnSpPr>
          <p:cNvPr id="10" name="Изогнутая соед. линия 3 9"/>
          <p:cNvCxnSpPr/>
          <p:nvPr/>
        </p:nvCxnSpPr>
        <p:spPr>
          <a:xfrm flipH="1" flipV="1">
            <a:off x="4308824" y="2853639"/>
            <a:ext cx="2857974" cy="1162061"/>
          </a:xfrm>
          <a:prstGeom prst="bentConnector3">
            <a:avLst>
              <a:gd name="adj1" fmla="val 256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2" animBg="1"/>
      <p:bldP spid="8" grpId="3" animBg="1"/>
      <p:bldP spid="9" grpId="5" animBg="1"/>
      <p:bldP spid="10" grpId="4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38000"/>
          </a:blip>
          <a:srcRect/>
          <a:stretch>
            <a:fillRect/>
          </a:stretch>
        </p:blipFill>
        <p:spPr bwMode="auto">
          <a:xfrm>
            <a:off x="0" y="-491465"/>
            <a:ext cx="12710060" cy="7349465"/>
          </a:xfrm>
          <a:prstGeom prst="rect">
            <a:avLst/>
          </a:prstGeom>
          <a:noFill/>
        </p:spPr>
      </p:pic>
      <p:sp>
        <p:nvSpPr>
          <p:cNvPr id="5" name="Текст. поле 4"/>
          <p:cNvSpPr txBox="1"/>
          <p:nvPr/>
        </p:nvSpPr>
        <p:spPr>
          <a:xfrm>
            <a:off x="3150811" y="0"/>
            <a:ext cx="6843199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Задача № 202</a:t>
            </a:r>
            <a:endParaRPr lang="en-US" sz="1600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14" name="Текст. поле 13"/>
          <p:cNvSpPr txBox="1"/>
          <p:nvPr/>
        </p:nvSpPr>
        <p:spPr>
          <a:xfrm>
            <a:off x="279461" y="1680336"/>
            <a:ext cx="11395373" cy="377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1) 100 : 5 = 20 (п) — </a:t>
            </a:r>
            <a:r>
              <a:rPr lang="ru-RU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занято </a:t>
            </a:r>
            <a:r>
              <a:rPr lang="en-US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л</a:t>
            </a:r>
            <a:r>
              <a:rPr lang="ru-RU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  <a:endParaRPr lang="en-US" sz="48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r>
              <a:rPr lang="en-US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2) 20 : 2 = 10 (п) — </a:t>
            </a:r>
            <a:r>
              <a:rPr lang="ru-RU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занято с.</a:t>
            </a:r>
            <a:endParaRPr lang="en-US" sz="48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r>
              <a:rPr lang="en-US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3) 20 + 10 = 30 (п) — вместе </a:t>
            </a:r>
          </a:p>
          <a:p>
            <a:r>
              <a:rPr lang="en-US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4) 100 − 30 = 70 (п)</a:t>
            </a:r>
          </a:p>
          <a:p>
            <a:r>
              <a:rPr lang="en-US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Ответ: 70 парников с огурцами</a:t>
            </a:r>
            <a:endParaRPr lang="en-US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334444" y="-491465"/>
            <a:ext cx="13350876" cy="7349465"/>
          </a:xfrm>
          <a:prstGeom prst="rect">
            <a:avLst/>
          </a:prstGeom>
          <a:noFill/>
        </p:spPr>
      </p:pic>
      <p:sp>
        <p:nvSpPr>
          <p:cNvPr id="4" name="Текст. поле 3"/>
          <p:cNvSpPr txBox="1"/>
          <p:nvPr/>
        </p:nvSpPr>
        <p:spPr>
          <a:xfrm>
            <a:off x="3952351" y="78154"/>
            <a:ext cx="4856704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№ 206</a:t>
            </a:r>
            <a:endParaRPr lang="en-US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350666" y="1020321"/>
            <a:ext cx="9081672" cy="75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1.</a:t>
            </a:r>
            <a:r>
              <a:rPr lang="ru-RU" sz="4400" b="1"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 </a:t>
            </a:r>
            <a:r>
              <a:rPr lang="en-US" sz="4400" b="1"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(987 − 879) * 6 = 108 * 6 = 648</a:t>
            </a:r>
            <a:endParaRPr lang="en-US" b="1">
              <a:latin typeface="Bahnschrift SemiBold SemiConden" pitchFamily="34" charset="0"/>
              <a:ea typeface="Bahnschrift SemiBold SemiConden" pitchFamily="34" charset="0"/>
              <a:cs typeface="Bahnschrift SemiBold SemiConden" pitchFamily="34" charset="0"/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1663126" y="2788171"/>
            <a:ext cx="1070220" cy="64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Текст. поле 6"/>
          <p:cNvSpPr txBox="1"/>
          <p:nvPr/>
        </p:nvSpPr>
        <p:spPr>
          <a:xfrm>
            <a:off x="350666" y="1922731"/>
            <a:ext cx="9826570" cy="75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2.</a:t>
            </a:r>
            <a:r>
              <a:rPr lang="ru-RU" sz="4400" b="1"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 </a:t>
            </a:r>
            <a:r>
              <a:rPr lang="en-US" sz="4400" b="1"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900 − 139 * 5 = 900 − 695 = 205</a:t>
            </a:r>
            <a:endParaRPr lang="en-US" b="1">
              <a:latin typeface="Bahnschrift SemiBold SemiConden" pitchFamily="34" charset="0"/>
              <a:ea typeface="Bahnschrift SemiBold SemiConden" pitchFamily="34" charset="0"/>
              <a:cs typeface="Bahnschrift SemiBold SemiConden" pitchFamily="34" charset="0"/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350666" y="2806656"/>
            <a:ext cx="8534400" cy="75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3.</a:t>
            </a:r>
            <a:r>
              <a:rPr lang="ru-RU" sz="4400" b="1"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 </a:t>
            </a:r>
            <a:r>
              <a:rPr lang="en-US" sz="4400" b="1"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2 * (293 + 62) = 2 * 355 = 710</a:t>
            </a:r>
          </a:p>
        </p:txBody>
      </p:sp>
      <p:sp>
        <p:nvSpPr>
          <p:cNvPr id="9" name="Текст. поле 8"/>
          <p:cNvSpPr txBox="1"/>
          <p:nvPr/>
        </p:nvSpPr>
        <p:spPr>
          <a:xfrm>
            <a:off x="350666" y="3709066"/>
            <a:ext cx="9294500" cy="75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4.</a:t>
            </a:r>
            <a:r>
              <a:rPr lang="ru-RU" sz="4400" b="1"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 </a:t>
            </a:r>
            <a:r>
              <a:rPr lang="en-US" sz="4400" b="1"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4 * 197 − 189 = 788 − 189 = 599</a:t>
            </a:r>
          </a:p>
        </p:txBody>
      </p:sp>
      <p:sp>
        <p:nvSpPr>
          <p:cNvPr id="10" name="Текст. поле 9"/>
          <p:cNvSpPr txBox="1"/>
          <p:nvPr/>
        </p:nvSpPr>
        <p:spPr>
          <a:xfrm>
            <a:off x="350666" y="4574506"/>
            <a:ext cx="10525862" cy="75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5.</a:t>
            </a:r>
            <a:r>
              <a:rPr lang="ru-RU" sz="4400" b="1"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 </a:t>
            </a:r>
            <a:r>
              <a:rPr lang="en-US" sz="4400" b="1"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3 * 242 + 824 * 4 = 726 + 206 = 932</a:t>
            </a:r>
          </a:p>
        </p:txBody>
      </p:sp>
      <p:sp>
        <p:nvSpPr>
          <p:cNvPr id="11" name="Текст. поле 10"/>
          <p:cNvSpPr txBox="1"/>
          <p:nvPr/>
        </p:nvSpPr>
        <p:spPr>
          <a:xfrm>
            <a:off x="0" y="5495401"/>
            <a:ext cx="12243687" cy="69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chemeClr val="accent2">
                    <a:lumMod val="75000"/>
                  </a:schemeClr>
                </a:solidFill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6. </a:t>
            </a:r>
            <a:r>
              <a:rPr lang="en-US" sz="4000" b="1">
                <a:latin typeface="Bahnschrift SemiBold SemiConden" pitchFamily="34" charset="0"/>
                <a:ea typeface="Bahnschrift SemiBold SemiConden" pitchFamily="34" charset="0"/>
                <a:cs typeface="Bahnschrift SemiBold SemiConden" pitchFamily="34" charset="0"/>
              </a:rPr>
              <a:t>(4 * 209 − 228) : 8 = (836 − 228) : 8 = 608 : 8 = 76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2" animBg="1"/>
      <p:bldP spid="8" grpId="3" animBg="1"/>
      <p:bldP spid="9" grpId="4" animBg="1"/>
      <p:bldP spid="10" grpId="5" animBg="1"/>
      <p:bldP spid="11" grpId="6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0" y="-335157"/>
            <a:ext cx="12710060" cy="7193157"/>
          </a:xfrm>
          <a:prstGeom prst="rect">
            <a:avLst/>
          </a:prstGeom>
          <a:noFill/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161008"/>
            <a:ext cx="4046087" cy="265121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5194" y="2918665"/>
            <a:ext cx="4330719" cy="268578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29671" y="2918665"/>
            <a:ext cx="4280389" cy="2893558"/>
          </a:xfrm>
          <a:prstGeom prst="rect">
            <a:avLst/>
          </a:prstGeom>
        </p:spPr>
      </p:pic>
      <p:sp>
        <p:nvSpPr>
          <p:cNvPr id="7" name="Текст. поле 6"/>
          <p:cNvSpPr txBox="1"/>
          <p:nvPr/>
        </p:nvSpPr>
        <p:spPr>
          <a:xfrm>
            <a:off x="1030011" y="1563299"/>
            <a:ext cx="2879258" cy="1225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30 ц</a:t>
            </a:r>
            <a:endParaRPr lang="en-US"/>
          </a:p>
        </p:txBody>
      </p:sp>
      <p:sp>
        <p:nvSpPr>
          <p:cNvPr id="8" name="Текст. поле 7"/>
          <p:cNvSpPr txBox="1"/>
          <p:nvPr/>
        </p:nvSpPr>
        <p:spPr>
          <a:xfrm>
            <a:off x="5325855" y="1563299"/>
            <a:ext cx="2058350" cy="1225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15 т</a:t>
            </a:r>
            <a:endParaRPr lang="en-US"/>
          </a:p>
        </p:txBody>
      </p:sp>
      <p:sp>
        <p:nvSpPr>
          <p:cNvPr id="9" name="Текст. поле 8"/>
          <p:cNvSpPr txBox="1"/>
          <p:nvPr/>
        </p:nvSpPr>
        <p:spPr>
          <a:xfrm>
            <a:off x="8145913" y="1563298"/>
            <a:ext cx="4046087" cy="1225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5 970 кг</a:t>
            </a:r>
            <a:endParaRPr lang="en-US"/>
          </a:p>
        </p:txBody>
      </p:sp>
      <p:sp>
        <p:nvSpPr>
          <p:cNvPr id="10" name="Текст. поле 9"/>
          <p:cNvSpPr txBox="1"/>
          <p:nvPr/>
        </p:nvSpPr>
        <p:spPr>
          <a:xfrm>
            <a:off x="215759" y="233447"/>
            <a:ext cx="11787627" cy="784625"/>
          </a:xfrm>
          <a:prstGeom prst="rect">
            <a:avLst/>
          </a:prstGeom>
          <a:noFill/>
          <a:ln w="508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Расставьте в порядке убывания их веса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259030" y="-449385"/>
            <a:ext cx="12710060" cy="7307385"/>
          </a:xfrm>
          <a:prstGeom prst="rect">
            <a:avLst/>
          </a:prstGeom>
          <a:noFill/>
        </p:spPr>
      </p:pic>
      <p:sp>
        <p:nvSpPr>
          <p:cNvPr id="2" name="Текст. поле 1"/>
          <p:cNvSpPr txBox="1"/>
          <p:nvPr/>
        </p:nvSpPr>
        <p:spPr>
          <a:xfrm>
            <a:off x="2444029" y="266916"/>
            <a:ext cx="7303941" cy="847641"/>
          </a:xfrm>
          <a:prstGeom prst="rect">
            <a:avLst/>
          </a:prstGeom>
          <a:noFill/>
          <a:ln w="41275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Прочитайте:</a:t>
            </a:r>
            <a:endParaRPr lang="en-US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1456724" y="1953826"/>
            <a:ext cx="6457745" cy="3095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b="0" i="0" u="none" strike="noStrike">
                <a:latin typeface="Tw Cen MT Condensed Extra Bold" pitchFamily="34" charset="0"/>
                <a:ea typeface="Tw Cen MT Condensed Extra Bold" pitchFamily="34" charset="0"/>
                <a:cs typeface="Tw Cen MT Condensed Extra Bold" pitchFamily="34" charset="0"/>
              </a:rPr>
              <a:t>МАССАЖ, ДОЛИНА, МЕТРО</a:t>
            </a:r>
            <a:r>
              <a:rPr lang="ru-RU" sz="1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32455" y="690736"/>
            <a:ext cx="3688939" cy="616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0" y="0"/>
            <a:ext cx="12710060" cy="6858000"/>
          </a:xfrm>
          <a:prstGeom prst="rect">
            <a:avLst/>
          </a:prstGeom>
          <a:noFill/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31037" y="3057119"/>
            <a:ext cx="4046087" cy="265121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40869">
            <a:off x="-761881" y="2644486"/>
            <a:ext cx="4330719" cy="268578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81900" y="2814776"/>
            <a:ext cx="4280389" cy="2893558"/>
          </a:xfrm>
          <a:prstGeom prst="rect">
            <a:avLst/>
          </a:prstGeom>
        </p:spPr>
      </p:pic>
      <p:sp>
        <p:nvSpPr>
          <p:cNvPr id="7" name="Текст. поле 6"/>
          <p:cNvSpPr txBox="1"/>
          <p:nvPr/>
        </p:nvSpPr>
        <p:spPr>
          <a:xfrm>
            <a:off x="9114453" y="1715319"/>
            <a:ext cx="3462671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3000 кг</a:t>
            </a:r>
            <a:endParaRPr lang="en-US"/>
          </a:p>
        </p:txBody>
      </p:sp>
      <p:sp>
        <p:nvSpPr>
          <p:cNvPr id="8" name="Текст. поле 7"/>
          <p:cNvSpPr txBox="1"/>
          <p:nvPr/>
        </p:nvSpPr>
        <p:spPr>
          <a:xfrm>
            <a:off x="415610" y="1715319"/>
            <a:ext cx="4280389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15 000 кг</a:t>
            </a:r>
            <a:endParaRPr lang="en-US" sz="1400"/>
          </a:p>
        </p:txBody>
      </p:sp>
      <p:sp>
        <p:nvSpPr>
          <p:cNvPr id="9" name="Текст. поле 8"/>
          <p:cNvSpPr txBox="1"/>
          <p:nvPr/>
        </p:nvSpPr>
        <p:spPr>
          <a:xfrm>
            <a:off x="4776726" y="1715319"/>
            <a:ext cx="2997149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5 970 кг</a:t>
            </a:r>
            <a:endParaRPr lang="en-US"/>
          </a:p>
        </p:txBody>
      </p:sp>
      <p:sp>
        <p:nvSpPr>
          <p:cNvPr id="10" name="Текст. поле 9"/>
          <p:cNvSpPr txBox="1"/>
          <p:nvPr/>
        </p:nvSpPr>
        <p:spPr>
          <a:xfrm>
            <a:off x="215759" y="233447"/>
            <a:ext cx="11787627" cy="784625"/>
          </a:xfrm>
          <a:prstGeom prst="rect">
            <a:avLst/>
          </a:prstGeom>
          <a:noFill/>
          <a:ln w="508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Расставьте в порядке убывания их веса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78154" y="-491465"/>
            <a:ext cx="12710060" cy="7349465"/>
          </a:xfrm>
          <a:prstGeom prst="rect">
            <a:avLst/>
          </a:prstGeom>
          <a:noFill/>
        </p:spPr>
      </p:pic>
      <p:pic>
        <p:nvPicPr>
          <p:cNvPr id="2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37573" y="699292"/>
            <a:ext cx="3683821" cy="615870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rcRect l="1585" t="15954" r="6217" b="2441"/>
          <a:stretch/>
        </p:blipFill>
        <p:spPr>
          <a:xfrm>
            <a:off x="100484" y="491253"/>
            <a:ext cx="8542415" cy="5875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153058" y="-608030"/>
            <a:ext cx="12710060" cy="7466030"/>
          </a:xfrm>
          <a:prstGeom prst="rect">
            <a:avLst/>
          </a:prstGeom>
          <a:noFill/>
        </p:spPr>
      </p:pic>
      <p:sp>
        <p:nvSpPr>
          <p:cNvPr id="2" name="Текст. поле 1"/>
          <p:cNvSpPr txBox="1"/>
          <p:nvPr/>
        </p:nvSpPr>
        <p:spPr>
          <a:xfrm>
            <a:off x="2444029" y="266916"/>
            <a:ext cx="7303941" cy="847641"/>
          </a:xfrm>
          <a:prstGeom prst="rect">
            <a:avLst/>
          </a:prstGeom>
          <a:noFill/>
          <a:ln w="41275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Прочитайте:</a:t>
            </a:r>
            <a:endParaRPr lang="en-US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2282309" y="2014634"/>
            <a:ext cx="5637488" cy="3095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b="0" i="0" u="none" strike="noStrike">
                <a:latin typeface="Tw Cen MT Condensed Extra Bold" pitchFamily="34" charset="0"/>
                <a:ea typeface="Tw Cen MT Condensed Extra Bold" pitchFamily="34" charset="0"/>
                <a:cs typeface="Tw Cen MT Condensed Extra Bold" pitchFamily="34" charset="0"/>
              </a:rPr>
              <a:t>МАССА, ДЛИНА, МЕТР</a:t>
            </a:r>
            <a:r>
              <a:rPr lang="ru-RU" sz="1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32455" y="690736"/>
            <a:ext cx="3688939" cy="6167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161555" y="-381000"/>
            <a:ext cx="12710060" cy="7239000"/>
          </a:xfrm>
          <a:prstGeom prst="rect">
            <a:avLst/>
          </a:prstGeom>
          <a:noFill/>
        </p:spPr>
      </p:pic>
      <p:sp>
        <p:nvSpPr>
          <p:cNvPr id="2" name="Текст. поле 1"/>
          <p:cNvSpPr txBox="1"/>
          <p:nvPr/>
        </p:nvSpPr>
        <p:spPr>
          <a:xfrm>
            <a:off x="2209237" y="276443"/>
            <a:ext cx="5601399" cy="847641"/>
          </a:xfrm>
          <a:prstGeom prst="rect">
            <a:avLst/>
          </a:prstGeom>
          <a:noFill/>
          <a:ln w="41275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Что тяжелее?</a:t>
            </a:r>
            <a:endParaRPr lang="en-US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161555" y="2070594"/>
            <a:ext cx="7883873" cy="342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/>
          </a:p>
        </p:txBody>
      </p:sp>
      <p:sp>
        <p:nvSpPr>
          <p:cNvPr id="6" name="Текст. поле 5"/>
          <p:cNvSpPr txBox="1"/>
          <p:nvPr/>
        </p:nvSpPr>
        <p:spPr>
          <a:xfrm>
            <a:off x="161555" y="1208163"/>
            <a:ext cx="3963477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>
                <a:solidFill>
                  <a:srgbClr val="00206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ПРОВЕРЬ</a:t>
            </a:r>
            <a:r>
              <a:rPr lang="ru-RU" sz="5400">
                <a:solidFill>
                  <a:srgbClr val="00206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!</a:t>
            </a:r>
            <a:endParaRPr lang="en-US">
              <a:solidFill>
                <a:srgbClr val="00206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4103492" y="2559911"/>
            <a:ext cx="7414287" cy="134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/>
          </a:p>
          <a:p>
            <a:pPr algn="ctr"/>
            <a:endParaRPr lang="en-US" sz="160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5715" y="1341014"/>
            <a:ext cx="9875520" cy="531314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9213" y="2348937"/>
            <a:ext cx="3098992" cy="2819359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78178" y="495490"/>
            <a:ext cx="2222922" cy="3309680"/>
          </a:xfrm>
          <a:prstGeom prst="rect">
            <a:avLst/>
          </a:prstGeom>
        </p:spPr>
      </p:pic>
      <p:sp>
        <p:nvSpPr>
          <p:cNvPr id="13" name="Текст. поле 12"/>
          <p:cNvSpPr txBox="1"/>
          <p:nvPr/>
        </p:nvSpPr>
        <p:spPr>
          <a:xfrm>
            <a:off x="1379213" y="5042715"/>
            <a:ext cx="2320954" cy="113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 кг</a:t>
            </a:r>
            <a:endParaRPr lang="en-US" b="1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14" name="Текст. поле 13"/>
          <p:cNvSpPr txBox="1"/>
          <p:nvPr/>
        </p:nvSpPr>
        <p:spPr>
          <a:xfrm>
            <a:off x="9239076" y="4179931"/>
            <a:ext cx="2475685" cy="113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 кг</a:t>
            </a:r>
            <a:endParaRPr lang="en-US"/>
          </a:p>
        </p:txBody>
      </p:sp>
      <p:sp>
        <p:nvSpPr>
          <p:cNvPr id="15" name="Текст. поле 14"/>
          <p:cNvSpPr txBox="1"/>
          <p:nvPr/>
        </p:nvSpPr>
        <p:spPr>
          <a:xfrm>
            <a:off x="5321943" y="940266"/>
            <a:ext cx="1743065" cy="3478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500" b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=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6" animBg="1"/>
      <p:bldP spid="11" grpId="1" animBg="1"/>
      <p:bldP spid="12" grpId="4" animBg="1"/>
      <p:bldP spid="13" grpId="3" animBg="1"/>
      <p:bldP spid="14" grpId="5" animBg="1"/>
      <p:bldP spid="15" grpId="7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601949" y="-385473"/>
            <a:ext cx="14736785" cy="7232814"/>
          </a:xfrm>
          <a:prstGeom prst="rect">
            <a:avLst/>
          </a:prstGeom>
          <a:noFill/>
        </p:spPr>
      </p:pic>
      <p:sp>
        <p:nvSpPr>
          <p:cNvPr id="3" name="Текст. поле 2"/>
          <p:cNvSpPr txBox="1"/>
          <p:nvPr/>
        </p:nvSpPr>
        <p:spPr>
          <a:xfrm>
            <a:off x="161555" y="2070594"/>
            <a:ext cx="7883873" cy="342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/>
          </a:p>
        </p:txBody>
      </p:sp>
      <p:sp>
        <p:nvSpPr>
          <p:cNvPr id="8" name="Текст. поле 7"/>
          <p:cNvSpPr txBox="1"/>
          <p:nvPr/>
        </p:nvSpPr>
        <p:spPr>
          <a:xfrm>
            <a:off x="4103492" y="2559911"/>
            <a:ext cx="7414287" cy="134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/>
          </a:p>
          <a:p>
            <a:pPr algn="ctr"/>
            <a:endParaRPr lang="en-US" sz="1600"/>
          </a:p>
        </p:txBody>
      </p:sp>
      <p:sp>
        <p:nvSpPr>
          <p:cNvPr id="10" name="Текст. поле 9"/>
          <p:cNvSpPr txBox="1"/>
          <p:nvPr/>
        </p:nvSpPr>
        <p:spPr>
          <a:xfrm>
            <a:off x="3726531" y="142707"/>
            <a:ext cx="6677596" cy="847641"/>
          </a:xfrm>
          <a:prstGeom prst="rect">
            <a:avLst/>
          </a:prstGeom>
          <a:noFill/>
          <a:ln w="762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Сколько будет?</a:t>
            </a:r>
            <a:endParaRPr lang="en-US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11" name="Текст. поле 10"/>
          <p:cNvSpPr txBox="1"/>
          <p:nvPr/>
        </p:nvSpPr>
        <p:spPr>
          <a:xfrm>
            <a:off x="3188015" y="1137443"/>
            <a:ext cx="1830953" cy="69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>
              <a:latin typeface="Cooper Black" pitchFamily="18" charset="0"/>
              <a:ea typeface="Cooper Black" pitchFamily="18" charset="0"/>
              <a:cs typeface="Cooper Black" pitchFamily="18" charset="0"/>
            </a:endParaRPr>
          </a:p>
        </p:txBody>
      </p:sp>
      <p:sp>
        <p:nvSpPr>
          <p:cNvPr id="12" name="Текст. поле 11"/>
          <p:cNvSpPr txBox="1"/>
          <p:nvPr/>
        </p:nvSpPr>
        <p:spPr>
          <a:xfrm>
            <a:off x="161555" y="2808730"/>
            <a:ext cx="1413066" cy="69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Текст. поле 12"/>
          <p:cNvSpPr txBox="1"/>
          <p:nvPr/>
        </p:nvSpPr>
        <p:spPr>
          <a:xfrm>
            <a:off x="6946855" y="2559911"/>
            <a:ext cx="5514403" cy="108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Текст. поле 13"/>
          <p:cNvSpPr txBox="1"/>
          <p:nvPr/>
        </p:nvSpPr>
        <p:spPr>
          <a:xfrm>
            <a:off x="4103492" y="1646773"/>
            <a:ext cx="2404844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3000 г</a:t>
            </a:r>
            <a:endParaRPr lang="en-US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15" name="Текст. поле 14"/>
          <p:cNvSpPr txBox="1"/>
          <p:nvPr/>
        </p:nvSpPr>
        <p:spPr>
          <a:xfrm>
            <a:off x="8840922" y="1646773"/>
            <a:ext cx="1478327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 кг</a:t>
            </a:r>
            <a:endParaRPr lang="en-US"/>
          </a:p>
        </p:txBody>
      </p:sp>
      <p:sp>
        <p:nvSpPr>
          <p:cNvPr id="16" name="Текст. поле 15"/>
          <p:cNvSpPr txBox="1"/>
          <p:nvPr/>
        </p:nvSpPr>
        <p:spPr>
          <a:xfrm>
            <a:off x="7117227" y="1646772"/>
            <a:ext cx="499611" cy="167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=</a:t>
            </a:r>
            <a:r>
              <a:rPr lang="ru-RU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en-US"/>
          </a:p>
        </p:txBody>
      </p:sp>
      <p:sp>
        <p:nvSpPr>
          <p:cNvPr id="17" name="Текст. поле 16"/>
          <p:cNvSpPr txBox="1"/>
          <p:nvPr/>
        </p:nvSpPr>
        <p:spPr>
          <a:xfrm>
            <a:off x="4626307" y="4782474"/>
            <a:ext cx="2021013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6 кг</a:t>
            </a:r>
            <a:endParaRPr lang="en-US"/>
          </a:p>
        </p:txBody>
      </p:sp>
      <p:sp>
        <p:nvSpPr>
          <p:cNvPr id="18" name="Текст. поле 17"/>
          <p:cNvSpPr txBox="1"/>
          <p:nvPr/>
        </p:nvSpPr>
        <p:spPr>
          <a:xfrm>
            <a:off x="7219759" y="4782474"/>
            <a:ext cx="508931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=</a:t>
            </a:r>
            <a:endParaRPr lang="en-US" sz="2000"/>
          </a:p>
        </p:txBody>
      </p:sp>
      <p:sp>
        <p:nvSpPr>
          <p:cNvPr id="19" name="Текст. поле 18"/>
          <p:cNvSpPr txBox="1"/>
          <p:nvPr/>
        </p:nvSpPr>
        <p:spPr>
          <a:xfrm>
            <a:off x="8670488" y="4782475"/>
            <a:ext cx="2468228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6000 г</a:t>
            </a:r>
            <a:endParaRPr lang="en-US"/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967" y="386179"/>
            <a:ext cx="2272048" cy="3042821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4946" y="3648151"/>
            <a:ext cx="2764016" cy="2752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3" animBg="1"/>
      <p:bldP spid="15" grpId="5" animBg="1"/>
      <p:bldP spid="16" grpId="4" animBg="1"/>
      <p:bldP spid="17" grpId="7" animBg="1"/>
      <p:bldP spid="18" grpId="8" animBg="1"/>
      <p:bldP spid="19" grpId="9" animBg="1"/>
      <p:bldP spid="20" grpId="2" animBg="1"/>
      <p:bldP spid="21" grpId="6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-430813" y="-388566"/>
            <a:ext cx="13864697" cy="7239000"/>
          </a:xfrm>
          <a:prstGeom prst="rect">
            <a:avLst/>
          </a:prstGeom>
          <a:noFill/>
        </p:spPr>
      </p:pic>
      <p:sp>
        <p:nvSpPr>
          <p:cNvPr id="3" name="Текст. поле 2"/>
          <p:cNvSpPr txBox="1"/>
          <p:nvPr/>
        </p:nvSpPr>
        <p:spPr>
          <a:xfrm>
            <a:off x="161555" y="2070594"/>
            <a:ext cx="7883873" cy="342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/>
          </a:p>
        </p:txBody>
      </p:sp>
      <p:sp>
        <p:nvSpPr>
          <p:cNvPr id="8" name="Текст. поле 7"/>
          <p:cNvSpPr txBox="1"/>
          <p:nvPr/>
        </p:nvSpPr>
        <p:spPr>
          <a:xfrm>
            <a:off x="4103492" y="2559911"/>
            <a:ext cx="7414287" cy="134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/>
          </a:p>
          <a:p>
            <a:pPr algn="ctr"/>
            <a:endParaRPr lang="en-US" sz="1600"/>
          </a:p>
        </p:txBody>
      </p:sp>
      <p:sp>
        <p:nvSpPr>
          <p:cNvPr id="10" name="Текст. поле 9"/>
          <p:cNvSpPr txBox="1"/>
          <p:nvPr/>
        </p:nvSpPr>
        <p:spPr>
          <a:xfrm>
            <a:off x="3726531" y="142707"/>
            <a:ext cx="6677596" cy="94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Сравните?</a:t>
            </a:r>
            <a:endParaRPr lang="en-US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11" name="Текст. поле 10"/>
          <p:cNvSpPr txBox="1"/>
          <p:nvPr/>
        </p:nvSpPr>
        <p:spPr>
          <a:xfrm>
            <a:off x="404545" y="1526391"/>
            <a:ext cx="12126356" cy="108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>
                <a:latin typeface="Cooper Black" pitchFamily="18" charset="0"/>
                <a:ea typeface="Cooper Black" pitchFamily="18" charset="0"/>
                <a:cs typeface="Cooper Black" pitchFamily="18" charset="0"/>
              </a:rPr>
              <a:t>15 кг 900 г          16  400 г</a:t>
            </a:r>
            <a:r>
              <a:rPr lang="ru-RU" sz="4000" b="1">
                <a:latin typeface="Cooper Black" pitchFamily="18" charset="0"/>
                <a:ea typeface="Cooper Black" pitchFamily="18" charset="0"/>
                <a:cs typeface="Cooper Black" pitchFamily="18" charset="0"/>
              </a:rPr>
              <a:t>        </a:t>
            </a:r>
            <a:endParaRPr lang="en-US" b="1">
              <a:latin typeface="Cooper Black" pitchFamily="18" charset="0"/>
              <a:ea typeface="Cooper Black" pitchFamily="18" charset="0"/>
              <a:cs typeface="Cooper Black" pitchFamily="18" charset="0"/>
            </a:endParaRPr>
          </a:p>
        </p:txBody>
      </p:sp>
      <p:sp>
        <p:nvSpPr>
          <p:cNvPr id="12" name="Текст. поле 11"/>
          <p:cNvSpPr txBox="1"/>
          <p:nvPr/>
        </p:nvSpPr>
        <p:spPr>
          <a:xfrm>
            <a:off x="404545" y="3429000"/>
            <a:ext cx="10534263" cy="108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>
                <a:latin typeface="Cooper Black" pitchFamily="18" charset="0"/>
                <a:ea typeface="Cooper Black" pitchFamily="18" charset="0"/>
                <a:cs typeface="Cooper Black" pitchFamily="18" charset="0"/>
              </a:rPr>
              <a:t>12 кг 500 г           10 200 г</a:t>
            </a:r>
            <a:endParaRPr lang="en-US"/>
          </a:p>
        </p:txBody>
      </p:sp>
      <p:sp>
        <p:nvSpPr>
          <p:cNvPr id="13" name="Текст. поле 12"/>
          <p:cNvSpPr txBox="1"/>
          <p:nvPr/>
        </p:nvSpPr>
        <p:spPr>
          <a:xfrm>
            <a:off x="7016499" y="9017355"/>
            <a:ext cx="5514403" cy="108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Текст. поле 13"/>
          <p:cNvSpPr txBox="1"/>
          <p:nvPr/>
        </p:nvSpPr>
        <p:spPr>
          <a:xfrm>
            <a:off x="2087233" y="5053449"/>
            <a:ext cx="8534400" cy="108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>
                <a:latin typeface="Cooper Black" pitchFamily="18" charset="0"/>
                <a:ea typeface="Cooper Black" pitchFamily="18" charset="0"/>
                <a:cs typeface="Cooper Black" pitchFamily="18" charset="0"/>
              </a:rPr>
              <a:t>1 кг                      999 г</a:t>
            </a:r>
            <a:endParaRPr lang="en-US"/>
          </a:p>
        </p:txBody>
      </p:sp>
      <p:sp>
        <p:nvSpPr>
          <p:cNvPr id="15" name="Текст. поле 14"/>
          <p:cNvSpPr txBox="1"/>
          <p:nvPr/>
        </p:nvSpPr>
        <p:spPr>
          <a:xfrm>
            <a:off x="5776758" y="1526391"/>
            <a:ext cx="912120" cy="108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0" i="0" u="none" strike="noStrike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Cooper Black" pitchFamily="18" charset="0"/>
                <a:cs typeface="Cooper Black" pitchFamily="18" charset="0"/>
              </a:rPr>
              <a:t>&lt;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Cooper Black" pitchFamily="18" charset="0"/>
              <a:ea typeface="Cooper Black" pitchFamily="18" charset="0"/>
              <a:cs typeface="Cooper Black" pitchFamily="18" charset="0"/>
            </a:endParaRPr>
          </a:p>
        </p:txBody>
      </p:sp>
      <p:sp>
        <p:nvSpPr>
          <p:cNvPr id="16" name="Текст. поле 15"/>
          <p:cNvSpPr txBox="1"/>
          <p:nvPr/>
        </p:nvSpPr>
        <p:spPr>
          <a:xfrm>
            <a:off x="5842127" y="3429001"/>
            <a:ext cx="781383" cy="108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0" i="0" u="none" strike="noStrike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Cooper Black" pitchFamily="18" charset="0"/>
                <a:cs typeface="Cooper Black" pitchFamily="18" charset="0"/>
              </a:rPr>
              <a:t>&gt;</a:t>
            </a:r>
            <a:endParaRPr lang="en-US">
              <a:solidFill>
                <a:schemeClr val="accent2">
                  <a:lumMod val="75000"/>
                </a:schemeClr>
              </a:solidFill>
              <a:latin typeface="Cooper Black" pitchFamily="18" charset="0"/>
              <a:ea typeface="Cooper Black" pitchFamily="18" charset="0"/>
              <a:cs typeface="Cooper Black" pitchFamily="18" charset="0"/>
            </a:endParaRPr>
          </a:p>
        </p:txBody>
      </p:sp>
      <p:sp>
        <p:nvSpPr>
          <p:cNvPr id="17" name="Текст. поле 16"/>
          <p:cNvSpPr txBox="1"/>
          <p:nvPr/>
        </p:nvSpPr>
        <p:spPr>
          <a:xfrm>
            <a:off x="5887374" y="5053449"/>
            <a:ext cx="614161" cy="108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0" i="0" u="none" strike="noStrike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  <a:ea typeface="Cooper Black" pitchFamily="18" charset="0"/>
                <a:cs typeface="Cooper Black" pitchFamily="18" charset="0"/>
              </a:rPr>
              <a:t>&gt;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2" animBg="1"/>
      <p:bldP spid="12" grpId="4" animBg="1"/>
      <p:bldP spid="13" grpId="1" animBg="1"/>
      <p:bldP spid="14" grpId="6" animBg="1"/>
      <p:bldP spid="15" grpId="3" animBg="1"/>
      <p:bldP spid="16" grpId="5" animBg="1"/>
      <p:bldP spid="17" grpId="7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0" y="-280560"/>
            <a:ext cx="12710060" cy="7193157"/>
          </a:xfrm>
          <a:prstGeom prst="rect">
            <a:avLst/>
          </a:prstGeom>
          <a:noFill/>
        </p:spPr>
      </p:pic>
      <p:sp>
        <p:nvSpPr>
          <p:cNvPr id="3" name="Текст. поле 2"/>
          <p:cNvSpPr txBox="1"/>
          <p:nvPr/>
        </p:nvSpPr>
        <p:spPr>
          <a:xfrm>
            <a:off x="161555" y="2070594"/>
            <a:ext cx="7883873" cy="342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/>
          </a:p>
        </p:txBody>
      </p:sp>
      <p:sp>
        <p:nvSpPr>
          <p:cNvPr id="8" name="Текст. поле 7"/>
          <p:cNvSpPr txBox="1"/>
          <p:nvPr/>
        </p:nvSpPr>
        <p:spPr>
          <a:xfrm>
            <a:off x="4103492" y="2559911"/>
            <a:ext cx="7414287" cy="134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0" i="0" u="none" strike="noStrike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/>
          </a:p>
          <a:p>
            <a:pPr algn="ctr"/>
            <a:endParaRPr lang="en-US" sz="1600"/>
          </a:p>
        </p:txBody>
      </p:sp>
      <p:sp>
        <p:nvSpPr>
          <p:cNvPr id="10" name="Текст. поле 9"/>
          <p:cNvSpPr txBox="1"/>
          <p:nvPr/>
        </p:nvSpPr>
        <p:spPr>
          <a:xfrm>
            <a:off x="3726531" y="142707"/>
            <a:ext cx="6677596" cy="113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Сравните?</a:t>
            </a:r>
            <a:endParaRPr lang="en-US" b="1">
              <a:solidFill>
                <a:srgbClr val="C0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11" name="Текст. поле 10"/>
          <p:cNvSpPr txBox="1"/>
          <p:nvPr/>
        </p:nvSpPr>
        <p:spPr>
          <a:xfrm>
            <a:off x="2272539" y="5402410"/>
            <a:ext cx="1830953" cy="69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latin typeface="Cooper Black" pitchFamily="18" charset="0"/>
                <a:ea typeface="Cooper Black" pitchFamily="18" charset="0"/>
                <a:cs typeface="Cooper Black" pitchFamily="18" charset="0"/>
              </a:rPr>
              <a:t> </a:t>
            </a:r>
            <a:endParaRPr lang="en-US" b="1">
              <a:latin typeface="Cooper Black" pitchFamily="18" charset="0"/>
              <a:ea typeface="Cooper Black" pitchFamily="18" charset="0"/>
              <a:cs typeface="Cooper Black" pitchFamily="18" charset="0"/>
            </a:endParaRPr>
          </a:p>
        </p:txBody>
      </p:sp>
      <p:sp>
        <p:nvSpPr>
          <p:cNvPr id="12" name="Текст. поле 11"/>
          <p:cNvSpPr txBox="1"/>
          <p:nvPr/>
        </p:nvSpPr>
        <p:spPr>
          <a:xfrm>
            <a:off x="1020730" y="2666077"/>
            <a:ext cx="10720160" cy="129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>
                <a:latin typeface="Cooper Black" pitchFamily="18" charset="0"/>
                <a:ea typeface="Cooper Black" pitchFamily="18" charset="0"/>
                <a:cs typeface="Cooper Black" pitchFamily="18" charset="0"/>
              </a:rPr>
              <a:t> 85 кг                   85 км  </a:t>
            </a:r>
            <a:endParaRPr lang="en-US"/>
          </a:p>
        </p:txBody>
      </p:sp>
      <p:sp>
        <p:nvSpPr>
          <p:cNvPr id="13" name="Текст. поле 12"/>
          <p:cNvSpPr txBox="1"/>
          <p:nvPr/>
        </p:nvSpPr>
        <p:spPr>
          <a:xfrm>
            <a:off x="7065329" y="8641745"/>
            <a:ext cx="5514403" cy="181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Диаграмма X 17"/>
          <p:cNvSpPr/>
          <p:nvPr/>
        </p:nvSpPr>
        <p:spPr>
          <a:xfrm>
            <a:off x="4481399" y="2241705"/>
            <a:ext cx="3329237" cy="2778333"/>
          </a:xfrm>
          <a:prstGeom prst="chartX">
            <a:avLst/>
          </a:prstGeom>
          <a:ln w="806450" cmpd="sng">
            <a:solidFill>
              <a:srgbClr val="C00000">
                <a:alpha val="5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0.1;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0" animBg="1"/>
      <p:bldP spid="18" grpId="1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Desktop\1613629884_34-p-fon-dlya-prezentatsii-po-okruzhayushchemu-38.jpg"/>
          <p:cNvPicPr>
            <a:picLocks noChangeAspect="1" noChangeArrowheads="1"/>
          </p:cNvPicPr>
          <p:nvPr/>
        </p:nvPicPr>
        <p:blipFill>
          <a:blip r:embed="rId3">
            <a:alphaModFix amt="58000"/>
          </a:blip>
          <a:srcRect/>
          <a:stretch>
            <a:fillRect/>
          </a:stretch>
        </p:blipFill>
        <p:spPr bwMode="auto">
          <a:xfrm>
            <a:off x="0" y="-335157"/>
            <a:ext cx="12710060" cy="7193157"/>
          </a:xfrm>
          <a:prstGeom prst="rect">
            <a:avLst/>
          </a:prstGeom>
          <a:noFill/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161008"/>
            <a:ext cx="4046087" cy="265121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5194" y="2918665"/>
            <a:ext cx="4330719" cy="268578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29671" y="2918665"/>
            <a:ext cx="4280389" cy="2893558"/>
          </a:xfrm>
          <a:prstGeom prst="rect">
            <a:avLst/>
          </a:prstGeom>
        </p:spPr>
      </p:pic>
      <p:sp>
        <p:nvSpPr>
          <p:cNvPr id="7" name="Текст. поле 6"/>
          <p:cNvSpPr txBox="1"/>
          <p:nvPr/>
        </p:nvSpPr>
        <p:spPr>
          <a:xfrm>
            <a:off x="1030011" y="1563299"/>
            <a:ext cx="2879258" cy="1225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30 ц</a:t>
            </a:r>
            <a:endParaRPr lang="en-US"/>
          </a:p>
        </p:txBody>
      </p:sp>
      <p:sp>
        <p:nvSpPr>
          <p:cNvPr id="8" name="Текст. поле 7"/>
          <p:cNvSpPr txBox="1"/>
          <p:nvPr/>
        </p:nvSpPr>
        <p:spPr>
          <a:xfrm>
            <a:off x="5325855" y="1563299"/>
            <a:ext cx="2058350" cy="1225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15 т</a:t>
            </a:r>
            <a:endParaRPr lang="en-US"/>
          </a:p>
        </p:txBody>
      </p:sp>
      <p:sp>
        <p:nvSpPr>
          <p:cNvPr id="9" name="Текст. поле 8"/>
          <p:cNvSpPr txBox="1"/>
          <p:nvPr/>
        </p:nvSpPr>
        <p:spPr>
          <a:xfrm>
            <a:off x="8145913" y="1563298"/>
            <a:ext cx="4046087" cy="1225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5 970 кг</a:t>
            </a:r>
            <a:endParaRPr lang="en-US"/>
          </a:p>
        </p:txBody>
      </p:sp>
      <p:sp>
        <p:nvSpPr>
          <p:cNvPr id="10" name="Текст. поле 9"/>
          <p:cNvSpPr txBox="1"/>
          <p:nvPr/>
        </p:nvSpPr>
        <p:spPr>
          <a:xfrm>
            <a:off x="215759" y="233447"/>
            <a:ext cx="11787627" cy="784625"/>
          </a:xfrm>
          <a:prstGeom prst="rect">
            <a:avLst/>
          </a:prstGeom>
          <a:noFill/>
          <a:ln w="5080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Расставьте в порядке убывания их веса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2479452" y="1189703"/>
            <a:ext cx="7681876" cy="21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>
                <a:solidFill>
                  <a:srgbClr val="FFFF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Единицы массы.</a:t>
            </a:r>
          </a:p>
          <a:p>
            <a:pPr algn="ctr"/>
            <a:r>
              <a:rPr lang="ru-RU" sz="6600">
                <a:solidFill>
                  <a:srgbClr val="FFFF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Центнер. Тонна</a:t>
            </a:r>
            <a:endParaRPr lang="ru-RU" sz="5400">
              <a:solidFill>
                <a:srgbClr val="FFFF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4084226" y="959280"/>
            <a:ext cx="5193754" cy="46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4513109" y="3875131"/>
            <a:ext cx="3945653" cy="155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200">
                <a:solidFill>
                  <a:schemeClr val="bg1"/>
                </a:solidFill>
              </a:rPr>
              <a:t>4 класс</a:t>
            </a:r>
          </a:p>
          <a:p>
            <a:pPr algn="ctr"/>
            <a:r>
              <a:rPr lang="ru-RU" altLang="en-US" sz="320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ru-RU" altLang="en-US" sz="3200">
                <a:solidFill>
                  <a:schemeClr val="bg1"/>
                </a:solidFill>
              </a:rPr>
              <a:t>УМК Школа России</a:t>
            </a:r>
            <a:endParaRPr lang="ru-RU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528</Words>
  <Application>Microsoft Office PowerPoint</Application>
  <PresentationFormat>Широкоэкранный</PresentationFormat>
  <Paragraphs>126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Bahnschrift SemiBold SemiConden</vt:lpstr>
      <vt:lpstr>Calibri</vt:lpstr>
      <vt:lpstr>Calibri Light</vt:lpstr>
      <vt:lpstr>Comic Sans MS</vt:lpstr>
      <vt:lpstr>Cooper Black</vt:lpstr>
      <vt:lpstr>Forte</vt:lpstr>
      <vt:lpstr>Segoe Print</vt:lpstr>
      <vt:lpstr>Times New Roman</vt:lpstr>
      <vt:lpstr>Tw Cen MT Condensed Extra Bold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K203</cp:lastModifiedBy>
  <cp:revision>3</cp:revision>
  <dcterms:created xsi:type="dcterms:W3CDTF">2023-10-18T08:01:25Z</dcterms:created>
  <dcterms:modified xsi:type="dcterms:W3CDTF">2023-10-24T04:36:08Z</dcterms:modified>
</cp:coreProperties>
</file>